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4" r:id="rId7"/>
    <p:sldId id="265"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43017488-F621-4B17-BB24-A11CEB0F0808}" type="datetimeFigureOut">
              <a:rPr lang="en-US" smtClean="0"/>
              <a:t>2/9/2023</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3471234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017488-F621-4B17-BB24-A11CEB0F0808}"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374402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3017488-F621-4B17-BB24-A11CEB0F0808}"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1345656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3017488-F621-4B17-BB24-A11CEB0F0808}"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36234394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17488-F621-4B17-BB24-A11CEB0F0808}"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37960643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3017488-F621-4B17-BB24-A11CEB0F0808}"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22373530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3017488-F621-4B17-BB24-A11CEB0F0808}" type="datetimeFigureOut">
              <a:rPr lang="en-US" smtClean="0"/>
              <a:t>2/9/2023</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1187072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43017488-F621-4B17-BB24-A11CEB0F0808}"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14362569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43017488-F621-4B17-BB24-A11CEB0F0808}"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1001549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3017488-F621-4B17-BB24-A11CEB0F0808}"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2110499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3017488-F621-4B17-BB24-A11CEB0F0808}" type="datetimeFigureOut">
              <a:rPr lang="en-US" smtClean="0"/>
              <a:t>2/9/2023</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3451367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3017488-F621-4B17-BB24-A11CEB0F0808}"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5836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3017488-F621-4B17-BB24-A11CEB0F0808}" type="datetimeFigureOut">
              <a:rPr lang="en-US" smtClean="0"/>
              <a:t>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132902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017488-F621-4B17-BB24-A11CEB0F0808}" type="datetimeFigureOut">
              <a:rPr lang="en-US" smtClean="0"/>
              <a:t>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173544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017488-F621-4B17-BB24-A11CEB0F0808}" type="datetimeFigureOut">
              <a:rPr lang="en-US" smtClean="0"/>
              <a:t>2/9/2023</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3161570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017488-F621-4B17-BB24-A11CEB0F0808}"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3357104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3017488-F621-4B17-BB24-A11CEB0F0808}" type="datetimeFigureOut">
              <a:rPr lang="en-US" smtClean="0"/>
              <a:t>2/9/2023</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A4F106C-4C6F-48E8-BF3A-ADB4F784F17B}" type="slidenum">
              <a:rPr lang="en-US" smtClean="0"/>
              <a:t>‹#›</a:t>
            </a:fld>
            <a:endParaRPr lang="en-US"/>
          </a:p>
        </p:txBody>
      </p:sp>
    </p:spTree>
    <p:extLst>
      <p:ext uri="{BB962C8B-B14F-4D97-AF65-F5344CB8AC3E}">
        <p14:creationId xmlns:p14="http://schemas.microsoft.com/office/powerpoint/2010/main" val="15764820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3017488-F621-4B17-BB24-A11CEB0F0808}" type="datetimeFigureOut">
              <a:rPr lang="en-US" smtClean="0"/>
              <a:t>2/9/2023</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A4F106C-4C6F-48E8-BF3A-ADB4F784F17B}" type="slidenum">
              <a:rPr lang="en-US" smtClean="0"/>
              <a:t>‹#›</a:t>
            </a:fld>
            <a:endParaRPr lang="en-US"/>
          </a:p>
        </p:txBody>
      </p:sp>
    </p:spTree>
    <p:extLst>
      <p:ext uri="{BB962C8B-B14F-4D97-AF65-F5344CB8AC3E}">
        <p14:creationId xmlns:p14="http://schemas.microsoft.com/office/powerpoint/2010/main" val="3409607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691DB-80C0-7B63-C18F-6DB5CFB519C5}"/>
              </a:ext>
            </a:extLst>
          </p:cNvPr>
          <p:cNvSpPr>
            <a:spLocks noGrp="1"/>
          </p:cNvSpPr>
          <p:nvPr>
            <p:ph type="ctrTitle"/>
          </p:nvPr>
        </p:nvSpPr>
        <p:spPr/>
        <p:txBody>
          <a:bodyPr/>
          <a:lstStyle/>
          <a:p>
            <a:r>
              <a:rPr kumimoji="0" lang="en-US" altLang="en-US" sz="60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Weighted Index Number</a:t>
            </a:r>
            <a:endParaRPr lang="en-US" dirty="0"/>
          </a:p>
        </p:txBody>
      </p:sp>
    </p:spTree>
    <p:extLst>
      <p:ext uri="{BB962C8B-B14F-4D97-AF65-F5344CB8AC3E}">
        <p14:creationId xmlns:p14="http://schemas.microsoft.com/office/powerpoint/2010/main" val="2606333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6C146-9F4B-F314-E59D-5D4F431BCFBA}"/>
              </a:ext>
            </a:extLst>
          </p:cNvPr>
          <p:cNvSpPr>
            <a:spLocks noGrp="1"/>
          </p:cNvSpPr>
          <p:nvPr>
            <p:ph type="title"/>
          </p:nvPr>
        </p:nvSpPr>
        <p:spPr/>
        <p:txBody>
          <a:bodyPr/>
          <a:lstStyle/>
          <a:p>
            <a:r>
              <a:rPr kumimoji="0" lang="en-US" altLang="en-US" sz="4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Weighted Index Number</a:t>
            </a:r>
            <a:endParaRPr lang="en-US" dirty="0"/>
          </a:p>
        </p:txBody>
      </p:sp>
      <p:sp>
        <p:nvSpPr>
          <p:cNvPr id="3" name="Content Placeholder 2">
            <a:extLst>
              <a:ext uri="{FF2B5EF4-FFF2-40B4-BE49-F238E27FC236}">
                <a16:creationId xmlns:a16="http://schemas.microsoft.com/office/drawing/2014/main" id="{1874D69F-3B23-3008-535E-3C0B56672A34}"/>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 weighted index number rational weights are assigned to all the items or commodities. Such weights indicate the relative importance of the items included in the calculation of the index. In most cases quantity of usage is the best measure of importance.</a:t>
            </a:r>
            <a:endParaRPr lang="en-US" dirty="0"/>
          </a:p>
        </p:txBody>
      </p:sp>
    </p:spTree>
    <p:extLst>
      <p:ext uri="{BB962C8B-B14F-4D97-AF65-F5344CB8AC3E}">
        <p14:creationId xmlns:p14="http://schemas.microsoft.com/office/powerpoint/2010/main" val="363562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422A0-0DF4-567A-7853-60573909A02C}"/>
              </a:ext>
            </a:extLst>
          </p:cNvPr>
          <p:cNvSpPr>
            <a:spLocks noGrp="1"/>
          </p:cNvSpPr>
          <p:nvPr>
            <p:ph type="title"/>
          </p:nvPr>
        </p:nvSpPr>
        <p:spPr/>
        <p:txBody>
          <a:bodyPr/>
          <a:lstStyle/>
          <a:p>
            <a:r>
              <a:rPr kumimoji="0" lang="en-US" altLang="en-US" sz="4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Weighted Aggregative Price Index</a:t>
            </a:r>
            <a:endParaRPr lang="en-US" dirty="0"/>
          </a:p>
        </p:txBody>
      </p:sp>
      <p:sp>
        <p:nvSpPr>
          <p:cNvPr id="3" name="Content Placeholder 2">
            <a:extLst>
              <a:ext uri="{FF2B5EF4-FFF2-40B4-BE49-F238E27FC236}">
                <a16:creationId xmlns:a16="http://schemas.microsoft.com/office/drawing/2014/main" id="{4ABAD157-3E9E-2DE1-5FB2-3780E1FF6520}"/>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 weighted aggregative price index, the weights are assigned to each item in the basket in various ways and the weighted aggregates are also used in different ways to calculate an index. In most cases quantity of usage is used to calculate price index number.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Laspeyre</a:t>
            </a:r>
            <a:r>
              <a:rPr kumimoji="0" lang="en-US" altLang="en-US" sz="2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price index and </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Paasche</a:t>
            </a:r>
            <a:r>
              <a:rPr kumimoji="0" lang="en-US" altLang="en-US" sz="28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28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price index are the two most important methods of calculating weighted price indices. </a:t>
            </a:r>
            <a:endParaRPr lang="en-US" dirty="0"/>
          </a:p>
        </p:txBody>
      </p:sp>
    </p:spTree>
    <p:extLst>
      <p:ext uri="{BB962C8B-B14F-4D97-AF65-F5344CB8AC3E}">
        <p14:creationId xmlns:p14="http://schemas.microsoft.com/office/powerpoint/2010/main" val="2929021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C91A7-882D-0B0E-B113-3180D0CA4081}"/>
              </a:ext>
            </a:extLst>
          </p:cNvPr>
          <p:cNvSpPr>
            <a:spLocks noGrp="1"/>
          </p:cNvSpPr>
          <p:nvPr>
            <p:ph type="title"/>
          </p:nvPr>
        </p:nvSpPr>
        <p:spPr/>
        <p:txBody>
          <a:bodyPr/>
          <a:lstStyle/>
          <a:p>
            <a:r>
              <a:rPr kumimoji="0" lang="en-US" altLang="en-US" sz="36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Laspeyre</a:t>
            </a:r>
            <a:r>
              <a:rPr kumimoji="0" lang="en-US" altLang="en-US" sz="3600" b="1"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3600" b="1"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36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price index number</a:t>
            </a:r>
            <a:endParaRPr lang="en-US" sz="3600" b="1" dirty="0"/>
          </a:p>
        </p:txBody>
      </p:sp>
      <p:pic>
        <p:nvPicPr>
          <p:cNvPr id="4" name="Picture 18">
            <a:extLst>
              <a:ext uri="{FF2B5EF4-FFF2-40B4-BE49-F238E27FC236}">
                <a16:creationId xmlns:a16="http://schemas.microsoft.com/office/drawing/2014/main" id="{0630D15E-D753-EA0A-80F6-6019DDE9EB41}"/>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105819" y="4706937"/>
            <a:ext cx="7445398" cy="197008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F0B7063-43BB-FD79-528F-E4B44EE9A524}"/>
              </a:ext>
            </a:extLst>
          </p:cNvPr>
          <p:cNvSpPr txBox="1"/>
          <p:nvPr/>
        </p:nvSpPr>
        <p:spPr>
          <a:xfrm>
            <a:off x="847725" y="2524125"/>
            <a:ext cx="10487025" cy="1754326"/>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3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Laspeyre</a:t>
            </a:r>
            <a:r>
              <a:rPr kumimoji="0" lang="en-US" altLang="en-US" sz="36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3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price index number is the weighted aggregative price index number which uses base year</a:t>
            </a:r>
            <a:r>
              <a:rPr kumimoji="0" lang="en-US" altLang="en-US" sz="3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quantity as the weights. It is given by:</a:t>
            </a:r>
            <a:endParaRPr kumimoji="0" lang="en-US" altLang="en-US" sz="36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72270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E0EE-FAAA-5701-3E3F-B19A099BFE09}"/>
              </a:ext>
            </a:extLst>
          </p:cNvPr>
          <p:cNvSpPr>
            <a:spLocks noGrp="1"/>
          </p:cNvSpPr>
          <p:nvPr>
            <p:ph type="title"/>
          </p:nvPr>
        </p:nvSpPr>
        <p:spPr>
          <a:xfrm>
            <a:off x="904876" y="973668"/>
            <a:ext cx="9011492" cy="706964"/>
          </a:xfrm>
        </p:spPr>
        <p:txBody>
          <a:bodyPr/>
          <a:lstStyle/>
          <a:p>
            <a:r>
              <a:rPr kumimoji="0" lang="en-US" altLang="en-US" sz="4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Paasche</a:t>
            </a:r>
            <a:r>
              <a:rPr kumimoji="0" lang="en-US" altLang="en-US" sz="44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44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4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price index number</a:t>
            </a:r>
            <a:endParaRPr lang="en-US" dirty="0"/>
          </a:p>
        </p:txBody>
      </p:sp>
      <p:sp>
        <p:nvSpPr>
          <p:cNvPr id="3" name="Content Placeholder 2">
            <a:extLst>
              <a:ext uri="{FF2B5EF4-FFF2-40B4-BE49-F238E27FC236}">
                <a16:creationId xmlns:a16="http://schemas.microsoft.com/office/drawing/2014/main" id="{3D056A88-6F4D-775B-C05C-4224EEE610FD}"/>
              </a:ext>
            </a:extLst>
          </p:cNvPr>
          <p:cNvSpPr>
            <a:spLocks noGrp="1"/>
          </p:cNvSpPr>
          <p:nvPr>
            <p:ph idx="1"/>
          </p:nvPr>
        </p:nvSpPr>
        <p:spPr/>
        <p:txBody>
          <a:bodyPr>
            <a:normAutofit/>
          </a:bodyPr>
          <a:lstStyle/>
          <a:p>
            <a:pPr marL="0" indent="0" algn="just">
              <a:buNone/>
            </a:pPr>
            <a:r>
              <a:rPr kumimoji="0" lang="en-US" altLang="en-US" sz="3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Paasche</a:t>
            </a:r>
            <a:r>
              <a:rPr kumimoji="0" lang="en-US" altLang="en-US" sz="3600" b="0" i="0" u="none" strike="noStrike" cap="none" normalizeH="0" baseline="0" dirty="0" err="1">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3600" b="0" i="0" u="none" strike="noStrike" cap="none" normalizeH="0" baseline="0" dirty="0" err="1">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a:t>
            </a:r>
            <a:r>
              <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price index number is the weighted aggregative price index number which uses current year</a:t>
            </a:r>
            <a:r>
              <a:rPr kumimoji="0" lang="en-US" altLang="en-US" sz="36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t>
            </a:r>
            <a:r>
              <a:rPr kumimoji="0" lang="en-US" altLang="en-US" sz="36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 quantity as the weights. It is given by:</a:t>
            </a:r>
            <a:endParaRPr kumimoji="0" lang="en-US" altLang="en-US" sz="3600" b="0" i="0" u="none" strike="noStrike" cap="none" normalizeH="0" baseline="0" dirty="0">
              <a:ln>
                <a:noFill/>
              </a:ln>
              <a:solidFill>
                <a:schemeClr val="tx1"/>
              </a:solidFill>
              <a:effectLst/>
            </a:endParaRPr>
          </a:p>
          <a:p>
            <a:pPr marL="0" indent="0" algn="just">
              <a:buNone/>
            </a:pPr>
            <a:endParaRPr lang="en-US" sz="3600" dirty="0"/>
          </a:p>
        </p:txBody>
      </p:sp>
      <p:pic>
        <p:nvPicPr>
          <p:cNvPr id="4" name="Picture 19">
            <a:extLst>
              <a:ext uri="{FF2B5EF4-FFF2-40B4-BE49-F238E27FC236}">
                <a16:creationId xmlns:a16="http://schemas.microsoft.com/office/drawing/2014/main" id="{116B1A4E-E4EE-1583-8970-BBB2DC6C48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6575" y="4618038"/>
            <a:ext cx="6793842" cy="15351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3113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F2697-0779-4B48-89B5-621DDBF5DCF4}"/>
              </a:ext>
            </a:extLst>
          </p:cNvPr>
          <p:cNvSpPr>
            <a:spLocks noGrp="1"/>
          </p:cNvSpPr>
          <p:nvPr>
            <p:ph type="title"/>
          </p:nvPr>
        </p:nvSpPr>
        <p:spPr/>
        <p:txBody>
          <a:bodyPr/>
          <a:lstStyle/>
          <a:p>
            <a:r>
              <a:rPr kumimoji="0" lang="en-US" altLang="en-US" sz="44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Fisher’s price index number</a:t>
            </a:r>
            <a:endParaRPr lang="en-US" sz="4400" dirty="0"/>
          </a:p>
        </p:txBody>
      </p:sp>
      <p:sp>
        <p:nvSpPr>
          <p:cNvPr id="3" name="Content Placeholder 2">
            <a:extLst>
              <a:ext uri="{FF2B5EF4-FFF2-40B4-BE49-F238E27FC236}">
                <a16:creationId xmlns:a16="http://schemas.microsoft.com/office/drawing/2014/main" id="{280045B3-0D6E-53B5-13E4-0FFD5DACF056}"/>
              </a:ext>
            </a:extLst>
          </p:cNvPr>
          <p:cNvSpPr>
            <a:spLocks noGrp="1"/>
          </p:cNvSpPr>
          <p:nvPr>
            <p:ph idx="1"/>
          </p:nvPr>
        </p:nvSpPr>
        <p:spPr/>
        <p:txBody>
          <a:bodyPr>
            <a:normAutofit/>
          </a:bodyPr>
          <a:lstStyle/>
          <a:p>
            <a:pPr marL="0" indent="0" algn="just">
              <a:buNone/>
            </a:pPr>
            <a:r>
              <a:rPr lang="en-US" sz="3600" dirty="0">
                <a:latin typeface="Times New Roman" panose="02020603050405020304" pitchFamily="18" charset="0"/>
                <a:cs typeface="Times New Roman" panose="02020603050405020304" pitchFamily="18" charset="0"/>
              </a:rPr>
              <a:t>Fisher price index number is the square root of the product of the index numbers of </a:t>
            </a:r>
            <a:r>
              <a:rPr lang="en-US" sz="3600" dirty="0" err="1">
                <a:latin typeface="Times New Roman" panose="02020603050405020304" pitchFamily="18" charset="0"/>
                <a:cs typeface="Times New Roman" panose="02020603050405020304" pitchFamily="18" charset="0"/>
              </a:rPr>
              <a:t>Paasche</a:t>
            </a:r>
            <a:r>
              <a:rPr lang="en-US" sz="3600" dirty="0">
                <a:latin typeface="Times New Roman" panose="02020603050405020304" pitchFamily="18" charset="0"/>
                <a:cs typeface="Times New Roman" panose="02020603050405020304" pitchFamily="18" charset="0"/>
              </a:rPr>
              <a:t> and of </a:t>
            </a:r>
            <a:r>
              <a:rPr lang="en-US" sz="3600" dirty="0" err="1">
                <a:latin typeface="Times New Roman" panose="02020603050405020304" pitchFamily="18" charset="0"/>
                <a:cs typeface="Times New Roman" panose="02020603050405020304" pitchFamily="18" charset="0"/>
              </a:rPr>
              <a:t>Laspeyre</a:t>
            </a:r>
            <a:r>
              <a:rPr lang="en-US" sz="3600" dirty="0">
                <a:latin typeface="Times New Roman" panose="02020603050405020304" pitchFamily="18" charset="0"/>
                <a:cs typeface="Times New Roman" panose="02020603050405020304" pitchFamily="18" charset="0"/>
              </a:rPr>
              <a:t>.</a:t>
            </a:r>
          </a:p>
        </p:txBody>
      </p:sp>
      <p:pic>
        <p:nvPicPr>
          <p:cNvPr id="5" name="Picture 4">
            <a:extLst>
              <a:ext uri="{FF2B5EF4-FFF2-40B4-BE49-F238E27FC236}">
                <a16:creationId xmlns:a16="http://schemas.microsoft.com/office/drawing/2014/main" id="{1AB92AC2-A87A-8A1C-C4C0-F7ED31B998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90924" y="4505326"/>
            <a:ext cx="5178155" cy="1609724"/>
          </a:xfrm>
          <a:prstGeom prst="rect">
            <a:avLst/>
          </a:prstGeom>
        </p:spPr>
      </p:pic>
    </p:spTree>
    <p:extLst>
      <p:ext uri="{BB962C8B-B14F-4D97-AF65-F5344CB8AC3E}">
        <p14:creationId xmlns:p14="http://schemas.microsoft.com/office/powerpoint/2010/main" val="40179026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66326-E0AE-DA28-CA5A-04DB550B5B9A}"/>
              </a:ext>
            </a:extLst>
          </p:cNvPr>
          <p:cNvSpPr>
            <a:spLocks noGrp="1"/>
          </p:cNvSpPr>
          <p:nvPr>
            <p:ph type="title"/>
          </p:nvPr>
        </p:nvSpPr>
        <p:spPr/>
        <p:txBody>
          <a:bodyPr/>
          <a:lstStyle/>
          <a:p>
            <a:r>
              <a:rPr lang="en-US" b="1" dirty="0">
                <a:solidFill>
                  <a:schemeClr val="tx1"/>
                </a:solidFill>
              </a:rPr>
              <a:t>SUMMARY:-</a:t>
            </a:r>
          </a:p>
        </p:txBody>
      </p:sp>
      <p:pic>
        <p:nvPicPr>
          <p:cNvPr id="5" name="Content Placeholder 4">
            <a:extLst>
              <a:ext uri="{FF2B5EF4-FFF2-40B4-BE49-F238E27FC236}">
                <a16:creationId xmlns:a16="http://schemas.microsoft.com/office/drawing/2014/main" id="{3A01CC00-900E-CC00-A5C6-92D392D93EF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14825" y="476250"/>
            <a:ext cx="5953125" cy="6381750"/>
          </a:xfrm>
        </p:spPr>
      </p:pic>
    </p:spTree>
    <p:extLst>
      <p:ext uri="{BB962C8B-B14F-4D97-AF65-F5344CB8AC3E}">
        <p14:creationId xmlns:p14="http://schemas.microsoft.com/office/powerpoint/2010/main" val="24174849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91DEC8-53E6-6EEF-B1F2-D5DC70ED5F37}"/>
              </a:ext>
            </a:extLst>
          </p:cNvPr>
          <p:cNvSpPr>
            <a:spLocks noGrp="1"/>
          </p:cNvSpPr>
          <p:nvPr>
            <p:ph type="title"/>
          </p:nvPr>
        </p:nvSpPr>
        <p:spPr/>
        <p:txBody>
          <a:bodyPr/>
          <a:lstStyle/>
          <a:p>
            <a:r>
              <a:rPr kumimoji="0" lang="en-US" altLang="en-US" sz="4400" b="1"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Weighted Price Relative Method</a:t>
            </a:r>
            <a:endParaRPr lang="en-US" dirty="0"/>
          </a:p>
        </p:txBody>
      </p:sp>
      <p:sp>
        <p:nvSpPr>
          <p:cNvPr id="3" name="Content Placeholder 2">
            <a:extLst>
              <a:ext uri="{FF2B5EF4-FFF2-40B4-BE49-F238E27FC236}">
                <a16:creationId xmlns:a16="http://schemas.microsoft.com/office/drawing/2014/main" id="{0DAC0A49-922C-FE9C-4EBF-1458296E9070}"/>
              </a:ext>
            </a:extLst>
          </p:cNvPr>
          <p:cNvSpPr>
            <a:spLocks noGrp="1"/>
          </p:cNvSpPr>
          <p:nvPr>
            <p:ph idx="1"/>
          </p:nvPr>
        </p:nvSpPr>
        <p:spPr/>
        <p:txBody>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Under this method price index is constructed on the basis of price relatives and not on the basis of absolute prices. The price index is obtained by taking the average of all weighted price relatives. It is given by</a:t>
            </a:r>
            <a:endParaRPr kumimoji="0" lang="en-US" altLang="en-US" sz="1400" b="0" i="0" u="none" strike="noStrike" cap="none" normalizeH="0" baseline="0" dirty="0">
              <a:ln>
                <a:noFill/>
              </a:ln>
              <a:solidFill>
                <a:schemeClr val="tx1"/>
              </a:solidFill>
              <a:effectLst/>
            </a:endParaRPr>
          </a:p>
          <a:p>
            <a:pPr marL="0" indent="0" algn="just">
              <a:buNone/>
            </a:pPr>
            <a:endParaRPr lang="en-US" dirty="0"/>
          </a:p>
        </p:txBody>
      </p:sp>
      <p:pic>
        <p:nvPicPr>
          <p:cNvPr id="4" name="Picture 15">
            <a:extLst>
              <a:ext uri="{FF2B5EF4-FFF2-40B4-BE49-F238E27FC236}">
                <a16:creationId xmlns:a16="http://schemas.microsoft.com/office/drawing/2014/main" id="{6A2B54CE-5F2E-8CFB-015E-4C25DDBD58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3157" y="5057775"/>
            <a:ext cx="7179132" cy="14081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14809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839C35-3A6B-E772-9B1E-FE3AAE65A964}"/>
              </a:ext>
            </a:extLst>
          </p:cNvPr>
          <p:cNvSpPr>
            <a:spLocks noGrp="1"/>
          </p:cNvSpPr>
          <p:nvPr>
            <p:ph idx="1"/>
          </p:nvPr>
        </p:nvSpPr>
        <p:spPr/>
        <p:txBody>
          <a:bodyPr/>
          <a:lstStyle/>
          <a:p>
            <a:pPr marL="0" indent="0" algn="just">
              <a:buNone/>
            </a:pPr>
            <a:r>
              <a:rPr kumimoji="0" lang="en-US" altLang="en-US" sz="2800" b="0" i="0" u="none" strike="noStrike" cap="none" normalizeH="0" baseline="0" dirty="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 a weighted price relative index, weights may be determined by the proportion or percentage of expenditure on them in total expenditure during the base or current period. In general, the base period weight is preferred to the current period weight. It is because calculating the weight every year is inconvenient.</a:t>
            </a:r>
            <a:endParaRPr kumimoji="0" lang="en-US" altLang="en-US" sz="4000" b="0" i="0" u="none" strike="noStrike" cap="none" normalizeH="0" baseline="0" dirty="0">
              <a:ln>
                <a:noFill/>
              </a:ln>
              <a:solidFill>
                <a:schemeClr val="tx1"/>
              </a:solidFill>
              <a:effectLst/>
              <a:latin typeface="Arial" panose="020B0604020202020204" pitchFamily="34" charset="0"/>
            </a:endParaRPr>
          </a:p>
          <a:p>
            <a:pPr marL="0" indent="0" algn="just">
              <a:buNone/>
            </a:pPr>
            <a:endParaRPr lang="en-US" dirty="0"/>
          </a:p>
        </p:txBody>
      </p:sp>
    </p:spTree>
    <p:extLst>
      <p:ext uri="{BB962C8B-B14F-4D97-AF65-F5344CB8AC3E}">
        <p14:creationId xmlns:p14="http://schemas.microsoft.com/office/powerpoint/2010/main" val="787605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18</TotalTime>
  <Words>308</Words>
  <Application>Microsoft Office PowerPoint</Application>
  <PresentationFormat>Widescreen</PresentationFormat>
  <Paragraphs>15</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Century Gothic</vt:lpstr>
      <vt:lpstr>Times New Roman</vt:lpstr>
      <vt:lpstr>Wingdings 3</vt:lpstr>
      <vt:lpstr>Ion Boardroom</vt:lpstr>
      <vt:lpstr>Weighted Index Number</vt:lpstr>
      <vt:lpstr>Weighted Index Number</vt:lpstr>
      <vt:lpstr>Weighted Aggregative Price Index</vt:lpstr>
      <vt:lpstr>Laspeyre’s price index number</vt:lpstr>
      <vt:lpstr>Paasche’s price index number</vt:lpstr>
      <vt:lpstr>Fisher’s price index number</vt:lpstr>
      <vt:lpstr>SUMMARY:-</vt:lpstr>
      <vt:lpstr>Weighted Price Relative Method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Weighted Index Number</dc:title>
  <dc:creator>Ananya Priya</dc:creator>
  <cp:lastModifiedBy>Ananya Priya</cp:lastModifiedBy>
  <cp:revision>4</cp:revision>
  <dcterms:created xsi:type="dcterms:W3CDTF">2023-02-09T15:50:06Z</dcterms:created>
  <dcterms:modified xsi:type="dcterms:W3CDTF">2023-02-09T16:18:09Z</dcterms:modified>
</cp:coreProperties>
</file>